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70B1"/>
    <a:srgbClr val="AB607B"/>
    <a:srgbClr val="AA378D"/>
    <a:srgbClr val="1D972C"/>
    <a:srgbClr val="E3769D"/>
    <a:srgbClr val="248EEB"/>
    <a:srgbClr val="FF9117"/>
    <a:srgbClr val="993F8D"/>
    <a:srgbClr val="D56443"/>
    <a:srgbClr val="00F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CB56B-9F5E-4C9D-ABF8-747F49F073AC}" v="1" dt="2022-03-14T19:28:00.745"/>
    <p1510:client id="{0338F965-E872-1C6C-F386-E1C1CCD23582}" v="27" dt="2022-04-18T20:17:20.8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4650" autoAdjust="0"/>
    <p:restoredTop sz="96327" autoAdjust="0"/>
  </p:normalViewPr>
  <p:slideViewPr>
    <p:cSldViewPr snapToGrid="0">
      <p:cViewPr varScale="1">
        <p:scale>
          <a:sx n="77" d="100"/>
          <a:sy n="77" d="100"/>
        </p:scale>
        <p:origin x="1062" y="84"/>
      </p:cViewPr>
      <p:guideLst>
        <p:guide orient="horz" pos="754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Exo" panose="02000503000000000000" pitchFamily="2" charset="77"/>
                <a:ea typeface="Roboto Light" panose="02000000000000000000" pitchFamily="2" charset="0"/>
                <a:cs typeface="+mn-cs"/>
              </a:defRPr>
            </a:pPr>
            <a:r>
              <a:rPr lang="en-CA" sz="1000" b="1" cap="all" spc="200" baseline="0" dirty="0">
                <a:latin typeface="Exo" panose="02000503000000000000" pitchFamily="2" charset="77"/>
              </a:rPr>
              <a:t>What best describes your current level of IT maturity?</a:t>
            </a:r>
            <a:endParaRPr lang="en-US" sz="1000" b="1" cap="all" spc="200" baseline="0" dirty="0">
              <a:latin typeface="Exo" panose="02000503000000000000" pitchFamily="2" charset="77"/>
            </a:endParaRPr>
          </a:p>
        </c:rich>
      </c:tx>
      <c:layout>
        <c:manualLayout>
          <c:xMode val="edge"/>
          <c:yMode val="edge"/>
          <c:x val="0.18906602354072788"/>
          <c:y val="1.71086636221063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Exo" panose="02000503000000000000" pitchFamily="2" charset="77"/>
              <a:ea typeface="Roboto Light" panose="02000000000000000000" pitchFamily="2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008366428625806"/>
          <c:y val="0.15812187624808594"/>
          <c:w val="0.69214199477117366"/>
          <c:h val="0.7369653341353422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127000" dist="25400" dir="2700000" algn="ctr" rotWithShape="0">
                <a:srgbClr val="000000">
                  <a:alpha val="40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31F23"/>
              </a:solidFill>
              <a:ln>
                <a:noFill/>
              </a:ln>
              <a:effectLst>
                <a:outerShdw blurRad="127000" dist="25400" dir="2700000" algn="ctr" rotWithShape="0">
                  <a:srgbClr val="000000">
                    <a:alpha val="4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C0B-46D7-A4BF-0372F95B82C7}"/>
              </c:ext>
            </c:extLst>
          </c:dPt>
          <c:dPt>
            <c:idx val="1"/>
            <c:invertIfNegative val="0"/>
            <c:bubble3D val="0"/>
            <c:spPr>
              <a:solidFill>
                <a:srgbClr val="ED7413"/>
              </a:solidFill>
              <a:ln>
                <a:noFill/>
              </a:ln>
              <a:effectLst>
                <a:outerShdw blurRad="127000" dist="25400" dir="2700000" algn="ctr" rotWithShape="0">
                  <a:srgbClr val="000000">
                    <a:alpha val="4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C0B-46D7-A4BF-0372F95B82C7}"/>
              </c:ext>
            </c:extLst>
          </c:dPt>
          <c:dPt>
            <c:idx val="2"/>
            <c:invertIfNegative val="0"/>
            <c:bubble3D val="0"/>
            <c:spPr>
              <a:solidFill>
                <a:srgbClr val="F9C61E"/>
              </a:solidFill>
              <a:ln>
                <a:noFill/>
              </a:ln>
              <a:effectLst>
                <a:outerShdw blurRad="127000" dist="25400" dir="2700000" algn="ctr" rotWithShape="0">
                  <a:srgbClr val="000000">
                    <a:alpha val="4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C0B-46D7-A4BF-0372F95B82C7}"/>
              </c:ext>
            </c:extLst>
          </c:dPt>
          <c:dPt>
            <c:idx val="3"/>
            <c:invertIfNegative val="0"/>
            <c:bubble3D val="0"/>
            <c:spPr>
              <a:solidFill>
                <a:srgbClr val="2572B5"/>
              </a:solidFill>
              <a:ln>
                <a:noFill/>
              </a:ln>
              <a:effectLst>
                <a:outerShdw blurRad="127000" dist="25400" dir="2700000" algn="ctr" rotWithShape="0">
                  <a:srgbClr val="000000">
                    <a:alpha val="4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C0B-46D7-A4BF-0372F95B82C7}"/>
              </c:ext>
            </c:extLst>
          </c:dPt>
          <c:dPt>
            <c:idx val="4"/>
            <c:invertIfNegative val="0"/>
            <c:bubble3D val="0"/>
            <c:spPr>
              <a:solidFill>
                <a:srgbClr val="279738"/>
              </a:solidFill>
              <a:ln>
                <a:noFill/>
              </a:ln>
              <a:effectLst>
                <a:outerShdw blurRad="127000" dist="25400" dir="2700000" algn="ctr" rotWithShape="0">
                  <a:srgbClr val="000000">
                    <a:alpha val="4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C0B-46D7-A4BF-0372F95B82C7}"/>
              </c:ext>
            </c:extLst>
          </c:dPt>
          <c:dLbls>
            <c:dLbl>
              <c:idx val="4"/>
              <c:layout>
                <c:manualLayout>
                  <c:x val="6.5836363906849934E-3"/>
                  <c:y val="3.4245910445056616E-3"/>
                </c:manualLayout>
              </c:layout>
              <c:spPr>
                <a:solidFill>
                  <a:srgbClr val="279738">
                    <a:alpha val="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Exo" panose="02000503000000000000" pitchFamily="2" charset="77"/>
                      <a:ea typeface="Roboto Light" panose="02000000000000000000" pitchFamily="2" charset="0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C0B-46D7-A4BF-0372F95B82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Exo" panose="02000503000000000000" pitchFamily="2" charset="77"/>
                    <a:ea typeface="Roboto Light" panose="02000000000000000000" pitchFamily="2" charset="0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Struggle</c:v>
                </c:pt>
                <c:pt idx="1">
                  <c:v>Support</c:v>
                </c:pt>
                <c:pt idx="2">
                  <c:v>Optimize</c:v>
                </c:pt>
                <c:pt idx="3">
                  <c:v>Expand</c:v>
                </c:pt>
                <c:pt idx="4">
                  <c:v>Transform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0.13</c:v>
                </c:pt>
                <c:pt idx="1">
                  <c:v>0.35</c:v>
                </c:pt>
                <c:pt idx="2">
                  <c:v>0.37</c:v>
                </c:pt>
                <c:pt idx="3">
                  <c:v>0.12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C0B-46D7-A4BF-0372F95B82C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23149407"/>
        <c:axId val="1229566111"/>
      </c:barChart>
      <c:catAx>
        <c:axId val="11231494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en-US"/>
          </a:p>
        </c:txPr>
        <c:crossAx val="1229566111"/>
        <c:crosses val="autoZero"/>
        <c:auto val="1"/>
        <c:lblAlgn val="ctr"/>
        <c:lblOffset val="0"/>
        <c:noMultiLvlLbl val="0"/>
      </c:catAx>
      <c:valAx>
        <c:axId val="122956611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231494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Roboto Light" panose="02000000000000000000" pitchFamily="2" charset="0"/>
          <a:ea typeface="Roboto Light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E4713-D6F5-4277-938E-8855073CE78B}">
      <dsp:nvSpPr>
        <dsp:cNvPr id="0" name=""/>
        <dsp:cNvSpPr/>
      </dsp:nvSpPr>
      <dsp:spPr>
        <a:xfrm>
          <a:off x="9997" y="1700"/>
          <a:ext cx="10805433" cy="892486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 pitchFamily="2" charset="0"/>
            </a:rPr>
            <a:t>I&amp;O Priorities 2022</a:t>
          </a:r>
          <a:endParaRPr lang="en-CA" sz="3800" b="1" kern="1200" dirty="0">
            <a:solidFill>
              <a:schemeClr val="tx1"/>
            </a:solidFill>
            <a:latin typeface="Montserrat" panose="00000500000000000000" pitchFamily="2" charset="0"/>
            <a:ea typeface="Roboto" panose="02000000000000000000" pitchFamily="2" charset="0"/>
          </a:endParaRPr>
        </a:p>
      </dsp:txBody>
      <dsp:txXfrm>
        <a:off x="36137" y="27840"/>
        <a:ext cx="10753153" cy="840206"/>
      </dsp:txXfrm>
    </dsp:sp>
    <dsp:sp modelId="{6AE7F805-46F6-46DD-944A-22124E228B07}">
      <dsp:nvSpPr>
        <dsp:cNvPr id="0" name=""/>
        <dsp:cNvSpPr/>
      </dsp:nvSpPr>
      <dsp:spPr>
        <a:xfrm>
          <a:off x="9997" y="923318"/>
          <a:ext cx="4298596" cy="615092"/>
        </a:xfrm>
        <a:prstGeom prst="roundRect">
          <a:avLst>
            <a:gd name="adj" fmla="val 10000"/>
          </a:avLst>
        </a:prstGeom>
        <a:solidFill>
          <a:srgbClr val="E3769D">
            <a:alpha val="7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 pitchFamily="2" charset="0"/>
            </a:rPr>
            <a:t>Internal</a:t>
          </a:r>
          <a:endParaRPr lang="en-CA" sz="2600" kern="1200" dirty="0">
            <a:solidFill>
              <a:schemeClr val="tx1"/>
            </a:solidFill>
            <a:latin typeface="Montserrat" panose="00000500000000000000" pitchFamily="2" charset="0"/>
            <a:ea typeface="Roboto" panose="02000000000000000000" pitchFamily="2" charset="0"/>
          </a:endParaRPr>
        </a:p>
      </dsp:txBody>
      <dsp:txXfrm>
        <a:off x="28012" y="941333"/>
        <a:ext cx="4262566" cy="579062"/>
      </dsp:txXfrm>
    </dsp:sp>
    <dsp:sp modelId="{73C29646-CA9B-49AB-AACD-A1D3D1B642CB}">
      <dsp:nvSpPr>
        <dsp:cNvPr id="0" name=""/>
        <dsp:cNvSpPr/>
      </dsp:nvSpPr>
      <dsp:spPr>
        <a:xfrm>
          <a:off x="7" y="1576569"/>
          <a:ext cx="2134562" cy="662935"/>
        </a:xfrm>
        <a:prstGeom prst="roundRect">
          <a:avLst>
            <a:gd name="adj" fmla="val 10000"/>
          </a:avLst>
        </a:prstGeom>
        <a:solidFill>
          <a:srgbClr val="E3769D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 pitchFamily="2" charset="0"/>
            </a:rPr>
            <a:t>Business Demands</a:t>
          </a:r>
          <a:endParaRPr lang="en-CA" sz="1700" kern="1200" dirty="0">
            <a:solidFill>
              <a:schemeClr val="tx1"/>
            </a:solidFill>
            <a:latin typeface="Montserrat" panose="00000500000000000000" pitchFamily="2" charset="0"/>
            <a:ea typeface="Roboto" panose="02000000000000000000" pitchFamily="2" charset="0"/>
          </a:endParaRPr>
        </a:p>
      </dsp:txBody>
      <dsp:txXfrm>
        <a:off x="19424" y="1595986"/>
        <a:ext cx="2095728" cy="624101"/>
      </dsp:txXfrm>
    </dsp:sp>
    <dsp:sp modelId="{39031504-50E6-492C-8290-6DAFE179D31B}">
      <dsp:nvSpPr>
        <dsp:cNvPr id="0" name=""/>
        <dsp:cNvSpPr/>
      </dsp:nvSpPr>
      <dsp:spPr>
        <a:xfrm>
          <a:off x="9997" y="2286640"/>
          <a:ext cx="701697" cy="1345394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rgbClr val="E3769D"/>
              </a:solidFill>
              <a:latin typeface="Roboto" panose="02000000000000000000" pitchFamily="2" charset="0"/>
              <a:ea typeface="Roboto" panose="02000000000000000000" pitchFamily="2" charset="0"/>
            </a:rPr>
            <a:t>Technology and Best Practices to Enable Hybrid Work</a:t>
          </a:r>
          <a:endParaRPr lang="en-CA" sz="800" kern="1200" dirty="0">
            <a:solidFill>
              <a:srgbClr val="E3769D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0549" y="2307192"/>
        <a:ext cx="660593" cy="1304290"/>
      </dsp:txXfrm>
    </dsp:sp>
    <dsp:sp modelId="{029034DF-3CEA-4487-A9FB-140286398F9D}">
      <dsp:nvSpPr>
        <dsp:cNvPr id="0" name=""/>
        <dsp:cNvSpPr/>
      </dsp:nvSpPr>
      <dsp:spPr>
        <a:xfrm>
          <a:off x="726430" y="2286640"/>
          <a:ext cx="701697" cy="1345394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Assurance of Value Realization</a:t>
          </a:r>
          <a:endParaRPr lang="en-CA" sz="8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746982" y="2307192"/>
        <a:ext cx="660593" cy="1304290"/>
      </dsp:txXfrm>
    </dsp:sp>
    <dsp:sp modelId="{893E08C8-6F85-4DDC-9F54-EA809EB5349F}">
      <dsp:nvSpPr>
        <dsp:cNvPr id="0" name=""/>
        <dsp:cNvSpPr/>
      </dsp:nvSpPr>
      <dsp:spPr>
        <a:xfrm>
          <a:off x="1442863" y="2286640"/>
          <a:ext cx="701697" cy="1345394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Rehab-ilitation of Shadow IT</a:t>
          </a:r>
          <a:endParaRPr lang="en-CA" sz="8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1463415" y="2307192"/>
        <a:ext cx="660593" cy="1304290"/>
      </dsp:txXfrm>
    </dsp:sp>
    <dsp:sp modelId="{BC83C336-5CE7-4087-8AA8-C6DEA9A9D532}">
      <dsp:nvSpPr>
        <dsp:cNvPr id="0" name=""/>
        <dsp:cNvSpPr/>
      </dsp:nvSpPr>
      <dsp:spPr>
        <a:xfrm>
          <a:off x="2158619" y="1576569"/>
          <a:ext cx="2134562" cy="662935"/>
        </a:xfrm>
        <a:prstGeom prst="roundRect">
          <a:avLst>
            <a:gd name="adj" fmla="val 10000"/>
          </a:avLst>
        </a:prstGeom>
        <a:solidFill>
          <a:srgbClr val="E3769D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 pitchFamily="2" charset="0"/>
            </a:rPr>
            <a:t>Service Design</a:t>
          </a:r>
          <a:endParaRPr lang="en-CA" sz="1700" kern="1200" dirty="0">
            <a:solidFill>
              <a:schemeClr val="tx1"/>
            </a:solidFill>
            <a:latin typeface="Montserrat" panose="00000500000000000000" pitchFamily="2" charset="0"/>
            <a:ea typeface="Roboto" panose="02000000000000000000" pitchFamily="2" charset="0"/>
          </a:endParaRPr>
        </a:p>
      </dsp:txBody>
      <dsp:txXfrm>
        <a:off x="2178036" y="1595986"/>
        <a:ext cx="2095728" cy="624101"/>
      </dsp:txXfrm>
    </dsp:sp>
    <dsp:sp modelId="{4C125190-D797-4CD0-8C30-E39A8222D9B0}">
      <dsp:nvSpPr>
        <dsp:cNvPr id="0" name=""/>
        <dsp:cNvSpPr/>
      </dsp:nvSpPr>
      <dsp:spPr>
        <a:xfrm>
          <a:off x="2174031" y="2286640"/>
          <a:ext cx="701697" cy="1345394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rgbClr val="E3769D"/>
              </a:solidFill>
              <a:latin typeface="Roboto" panose="02000000000000000000" pitchFamily="2" charset="0"/>
              <a:ea typeface="Roboto" panose="02000000000000000000" pitchFamily="2" charset="0"/>
            </a:rPr>
            <a:t>AIOPs</a:t>
          </a:r>
          <a:endParaRPr lang="en-CA" sz="800" kern="1200" dirty="0">
            <a:solidFill>
              <a:srgbClr val="E3769D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2194583" y="2307192"/>
        <a:ext cx="660593" cy="1304290"/>
      </dsp:txXfrm>
    </dsp:sp>
    <dsp:sp modelId="{107D37C1-0CB8-4772-8A4D-209D9E152383}">
      <dsp:nvSpPr>
        <dsp:cNvPr id="0" name=""/>
        <dsp:cNvSpPr/>
      </dsp:nvSpPr>
      <dsp:spPr>
        <a:xfrm>
          <a:off x="2890464" y="2286640"/>
          <a:ext cx="701697" cy="1345394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Autonomous</a:t>
          </a:r>
          <a:r>
            <a:rPr lang="en-US" sz="8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 Networks</a:t>
          </a:r>
          <a:endParaRPr lang="en-CA" sz="8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2911016" y="2307192"/>
        <a:ext cx="660593" cy="1304290"/>
      </dsp:txXfrm>
    </dsp:sp>
    <dsp:sp modelId="{272B543F-38D9-4128-8E3A-19A061414ACE}">
      <dsp:nvSpPr>
        <dsp:cNvPr id="0" name=""/>
        <dsp:cNvSpPr/>
      </dsp:nvSpPr>
      <dsp:spPr>
        <a:xfrm>
          <a:off x="3606896" y="2286640"/>
          <a:ext cx="701697" cy="1345394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Enterprise Private Platforms</a:t>
          </a:r>
          <a:endParaRPr lang="en-CA" sz="8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627448" y="2307192"/>
        <a:ext cx="660593" cy="1304290"/>
      </dsp:txXfrm>
    </dsp:sp>
    <dsp:sp modelId="{7D60543D-AD13-4FE8-B274-EB11DC3486A0}">
      <dsp:nvSpPr>
        <dsp:cNvPr id="0" name=""/>
        <dsp:cNvSpPr/>
      </dsp:nvSpPr>
      <dsp:spPr>
        <a:xfrm>
          <a:off x="4367536" y="923318"/>
          <a:ext cx="6447894" cy="615092"/>
        </a:xfrm>
        <a:prstGeom prst="roundRect">
          <a:avLst>
            <a:gd name="adj" fmla="val 10000"/>
          </a:avLst>
        </a:prstGeom>
        <a:solidFill>
          <a:srgbClr val="248EEB">
            <a:alpha val="7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 pitchFamily="2" charset="0"/>
            </a:rPr>
            <a:t>External</a:t>
          </a:r>
          <a:endParaRPr lang="en-CA" sz="2600" kern="1200" dirty="0">
            <a:solidFill>
              <a:schemeClr val="tx1"/>
            </a:solidFill>
            <a:latin typeface="Montserrat" panose="00000500000000000000" pitchFamily="2" charset="0"/>
            <a:ea typeface="Roboto" panose="02000000000000000000" pitchFamily="2" charset="0"/>
          </a:endParaRPr>
        </a:p>
      </dsp:txBody>
      <dsp:txXfrm>
        <a:off x="4385551" y="941333"/>
        <a:ext cx="6411864" cy="579062"/>
      </dsp:txXfrm>
    </dsp:sp>
    <dsp:sp modelId="{43A6C898-02DD-443B-B724-91509785734C}">
      <dsp:nvSpPr>
        <dsp:cNvPr id="0" name=""/>
        <dsp:cNvSpPr/>
      </dsp:nvSpPr>
      <dsp:spPr>
        <a:xfrm>
          <a:off x="4367536" y="1576569"/>
          <a:ext cx="2850995" cy="662935"/>
        </a:xfrm>
        <a:prstGeom prst="roundRect">
          <a:avLst>
            <a:gd name="adj" fmla="val 10000"/>
          </a:avLst>
        </a:prstGeom>
        <a:solidFill>
          <a:srgbClr val="248EEB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 pitchFamily="2" charset="0"/>
            </a:rPr>
            <a:t>Standards &amp; Practices</a:t>
          </a:r>
          <a:endParaRPr lang="en-CA" sz="1700" kern="1200" dirty="0">
            <a:solidFill>
              <a:schemeClr val="tx1"/>
            </a:solidFill>
            <a:latin typeface="Montserrat" panose="00000500000000000000" pitchFamily="2" charset="0"/>
            <a:ea typeface="Roboto" panose="02000000000000000000" pitchFamily="2" charset="0"/>
          </a:endParaRPr>
        </a:p>
      </dsp:txBody>
      <dsp:txXfrm>
        <a:off x="4386953" y="1595986"/>
        <a:ext cx="2812161" cy="624101"/>
      </dsp:txXfrm>
    </dsp:sp>
    <dsp:sp modelId="{671CC5F8-B173-4A88-9E06-9A4D57E6BC05}">
      <dsp:nvSpPr>
        <dsp:cNvPr id="0" name=""/>
        <dsp:cNvSpPr/>
      </dsp:nvSpPr>
      <dsp:spPr>
        <a:xfrm>
          <a:off x="4367536" y="2286640"/>
          <a:ext cx="701697" cy="1345394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Next-Gen Operations Models</a:t>
          </a:r>
          <a:endParaRPr lang="en-CA" sz="8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4388088" y="2307192"/>
        <a:ext cx="660593" cy="1304290"/>
      </dsp:txXfrm>
    </dsp:sp>
    <dsp:sp modelId="{D4F1155A-BCC3-4882-880B-F8E02B44B96A}">
      <dsp:nvSpPr>
        <dsp:cNvPr id="0" name=""/>
        <dsp:cNvSpPr/>
      </dsp:nvSpPr>
      <dsp:spPr>
        <a:xfrm>
          <a:off x="5083969" y="2281039"/>
          <a:ext cx="701697" cy="1357858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Group vs. Individual Accounta- bility</a:t>
          </a:r>
          <a:endParaRPr lang="en-CA" sz="8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5104521" y="2301591"/>
        <a:ext cx="660593" cy="1316754"/>
      </dsp:txXfrm>
    </dsp:sp>
    <dsp:sp modelId="{6792F0D3-4AEF-4CA5-939E-EB118E1D4520}">
      <dsp:nvSpPr>
        <dsp:cNvPr id="0" name=""/>
        <dsp:cNvSpPr/>
      </dsp:nvSpPr>
      <dsp:spPr>
        <a:xfrm>
          <a:off x="5800402" y="2286640"/>
          <a:ext cx="701697" cy="1345394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Brokering vs. Engineering</a:t>
          </a:r>
          <a:endParaRPr lang="en-CA" sz="8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5820954" y="2307192"/>
        <a:ext cx="660593" cy="1304290"/>
      </dsp:txXfrm>
    </dsp:sp>
    <dsp:sp modelId="{E2D5508C-0A4A-49D3-A69E-A8A4F3E94E3C}">
      <dsp:nvSpPr>
        <dsp:cNvPr id="0" name=""/>
        <dsp:cNvSpPr/>
      </dsp:nvSpPr>
      <dsp:spPr>
        <a:xfrm>
          <a:off x="6516834" y="2286640"/>
          <a:ext cx="701697" cy="1345394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Cloud Agnost-icism</a:t>
          </a:r>
          <a:endParaRPr lang="en-CA" sz="8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6537386" y="2307192"/>
        <a:ext cx="660593" cy="1304290"/>
      </dsp:txXfrm>
    </dsp:sp>
    <dsp:sp modelId="{14244B64-7AF7-4C8F-A1DA-72BF5FB30D7F}">
      <dsp:nvSpPr>
        <dsp:cNvPr id="0" name=""/>
        <dsp:cNvSpPr/>
      </dsp:nvSpPr>
      <dsp:spPr>
        <a:xfrm>
          <a:off x="7248003" y="1576569"/>
          <a:ext cx="3567428" cy="662935"/>
        </a:xfrm>
        <a:prstGeom prst="roundRect">
          <a:avLst>
            <a:gd name="adj" fmla="val 10000"/>
          </a:avLst>
        </a:prstGeom>
        <a:solidFill>
          <a:srgbClr val="248EEB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Montserrat" panose="00000500000000000000" pitchFamily="2" charset="0"/>
              <a:ea typeface="Roboto" panose="02000000000000000000" pitchFamily="2" charset="0"/>
            </a:rPr>
            <a:t>Technology Acquisition</a:t>
          </a:r>
          <a:endParaRPr lang="en-CA" sz="1700" kern="1200" dirty="0">
            <a:solidFill>
              <a:schemeClr val="tx1"/>
            </a:solidFill>
            <a:latin typeface="Montserrat" panose="00000500000000000000" pitchFamily="2" charset="0"/>
            <a:ea typeface="Roboto" panose="02000000000000000000" pitchFamily="2" charset="0"/>
          </a:endParaRPr>
        </a:p>
      </dsp:txBody>
      <dsp:txXfrm>
        <a:off x="7267420" y="1595986"/>
        <a:ext cx="3528594" cy="624101"/>
      </dsp:txXfrm>
    </dsp:sp>
    <dsp:sp modelId="{49891B9C-565E-46DB-A4D8-7BC7C9D21D7C}">
      <dsp:nvSpPr>
        <dsp:cNvPr id="0" name=""/>
        <dsp:cNvSpPr/>
      </dsp:nvSpPr>
      <dsp:spPr>
        <a:xfrm>
          <a:off x="7248003" y="2286640"/>
          <a:ext cx="701697" cy="1345394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rgbClr val="248EEB"/>
              </a:solidFill>
              <a:latin typeface="Roboto" panose="02000000000000000000" pitchFamily="2" charset="0"/>
              <a:ea typeface="Roboto" panose="02000000000000000000" pitchFamily="2" charset="0"/>
            </a:rPr>
            <a:t>Employee Experience Mgmt.</a:t>
          </a:r>
          <a:endParaRPr lang="en-CA" sz="800" kern="1200" dirty="0">
            <a:solidFill>
              <a:srgbClr val="248EEB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7268555" y="2307192"/>
        <a:ext cx="660593" cy="1304290"/>
      </dsp:txXfrm>
    </dsp:sp>
    <dsp:sp modelId="{A6114EB4-4B9D-433E-A8CF-5B2B1FAEC8AC}">
      <dsp:nvSpPr>
        <dsp:cNvPr id="0" name=""/>
        <dsp:cNvSpPr/>
      </dsp:nvSpPr>
      <dsp:spPr>
        <a:xfrm>
          <a:off x="7964436" y="2286640"/>
          <a:ext cx="701697" cy="1345394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rgbClr val="248EEB"/>
              </a:solidFill>
              <a:latin typeface="Roboto" panose="02000000000000000000" pitchFamily="2" charset="0"/>
              <a:ea typeface="Roboto" panose="02000000000000000000" pitchFamily="2" charset="0"/>
            </a:rPr>
            <a:t>The MS Desktop Experience</a:t>
          </a:r>
          <a:endParaRPr lang="en-CA" sz="800" kern="1200" dirty="0">
            <a:solidFill>
              <a:srgbClr val="248EEB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7984988" y="2307192"/>
        <a:ext cx="660593" cy="1304290"/>
      </dsp:txXfrm>
    </dsp:sp>
    <dsp:sp modelId="{6D1FF697-A248-4A74-B652-2CD39BCB9370}">
      <dsp:nvSpPr>
        <dsp:cNvPr id="0" name=""/>
        <dsp:cNvSpPr/>
      </dsp:nvSpPr>
      <dsp:spPr>
        <a:xfrm>
          <a:off x="8680868" y="2286640"/>
          <a:ext cx="701697" cy="1345394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SASE</a:t>
          </a:r>
          <a:endParaRPr lang="en-CA" sz="8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8701420" y="2307192"/>
        <a:ext cx="660593" cy="1304290"/>
      </dsp:txXfrm>
    </dsp:sp>
    <dsp:sp modelId="{5CC2788A-24C6-454B-AB62-5A039E76D788}">
      <dsp:nvSpPr>
        <dsp:cNvPr id="0" name=""/>
        <dsp:cNvSpPr/>
      </dsp:nvSpPr>
      <dsp:spPr>
        <a:xfrm>
          <a:off x="9397301" y="2286640"/>
          <a:ext cx="701697" cy="1345394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Ubiquitous Identity &amp; Access Mgmt.</a:t>
          </a:r>
          <a:endParaRPr lang="en-CA" sz="8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9417853" y="2307192"/>
        <a:ext cx="660593" cy="1304290"/>
      </dsp:txXfrm>
    </dsp:sp>
    <dsp:sp modelId="{870D0FE8-C840-44F3-BDA0-0C38AD2ECA75}">
      <dsp:nvSpPr>
        <dsp:cNvPr id="0" name=""/>
        <dsp:cNvSpPr/>
      </dsp:nvSpPr>
      <dsp:spPr>
        <a:xfrm>
          <a:off x="10113734" y="2286640"/>
          <a:ext cx="701697" cy="1345394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Intelligent User Interfaces</a:t>
          </a:r>
          <a:endParaRPr lang="en-CA" sz="800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10134286" y="2307192"/>
        <a:ext cx="660593" cy="1304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09AC44-86FF-614A-97AE-1EA45045A1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0D09C2-FB3F-4044-A992-B2F77E200E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5B9CE-CCE0-0245-8902-A88F7CA3546A}" type="datetimeFigureOut">
              <a:rPr lang="en-US" smtClean="0">
                <a:latin typeface="Arial" panose="020B0604020202020204" pitchFamily="34" charset="0"/>
              </a:rPr>
              <a:t>4/27/2022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869AFF-39C3-534A-8018-38962B8406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644722-975B-F941-B2A5-667AA895F4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07C59-6009-1943-8243-2FB633A17CDF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220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Exo" panose="02000303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Exo" panose="02000303000000000000" pitchFamily="2" charset="0"/>
              </a:defRPr>
            </a:lvl1pPr>
          </a:lstStyle>
          <a:p>
            <a:fld id="{9CFF46E2-FEC3-884E-BAF8-F035E79C5F53}" type="datetimeFigureOut">
              <a:rPr lang="en-US" smtClean="0"/>
              <a:pPr/>
              <a:t>4/27/2022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Exo" panose="02000303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Exo" panose="02000303000000000000" pitchFamily="2" charset="0"/>
              </a:defRPr>
            </a:lvl1pPr>
          </a:lstStyle>
          <a:p>
            <a:fld id="{2F127CCE-5FE9-FD45-AF8F-9710F0EF1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358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Exo" panose="02000303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Exo" panose="02000303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Exo" panose="02000303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Exo" panose="02000303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Exo" panose="02000303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6551</Words>
  <Application>Microsoft Office PowerPoint</Application>
  <PresentationFormat>Widescreen</PresentationFormat>
  <Paragraphs>339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Montserrat</vt:lpstr>
      <vt:lpstr>Roboto Light</vt:lpstr>
      <vt:lpstr>Roboto</vt:lpstr>
      <vt:lpstr>Roboto Condensed Light</vt:lpstr>
      <vt:lpstr>Montserrat SemiBold</vt:lpstr>
      <vt:lpstr>Arial</vt:lpstr>
      <vt:lpstr>Exo</vt:lpstr>
      <vt:lpstr>Wingdings</vt:lpstr>
      <vt:lpstr>Calibri</vt:lpstr>
      <vt:lpstr>Office Theme</vt:lpstr>
      <vt:lpstr>Infrastructure  &amp; Operations Priorities 2022</vt:lpstr>
      <vt:lpstr>Prioritization in the face of unrelenting change</vt:lpstr>
      <vt:lpstr>Introduction</vt:lpstr>
      <vt:lpstr>Value</vt:lpstr>
      <vt:lpstr>PowerPoint Presentation</vt:lpstr>
      <vt:lpstr>Priorities Framework</vt:lpstr>
      <vt:lpstr>PowerPoint Presentation</vt:lpstr>
      <vt:lpstr>Challenge: Make these priorities your OWN</vt:lpstr>
      <vt:lpstr>PowerPoint Presentation</vt:lpstr>
      <vt:lpstr>Technology Acquisition</vt:lpstr>
      <vt:lpstr>2022 I&amp;O Priorities</vt:lpstr>
      <vt:lpstr>2022 I&amp;O Priorities</vt:lpstr>
      <vt:lpstr>2022 I&amp;O Priorities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Business Demands</vt:lpstr>
      <vt:lpstr>2022 I&amp;O Priorities</vt:lpstr>
      <vt:lpstr>PowerPoint Presentation</vt:lpstr>
      <vt:lpstr>PowerPoint Presentation</vt:lpstr>
      <vt:lpstr>PowerPoint Presentation</vt:lpstr>
      <vt:lpstr>PowerPoint Presentation</vt:lpstr>
      <vt:lpstr>Service Offerings</vt:lpstr>
      <vt:lpstr>2022 I&amp;O Priorities</vt:lpstr>
      <vt:lpstr>2022 I&amp;O Priorities</vt:lpstr>
      <vt:lpstr>PowerPoint Presentation</vt:lpstr>
      <vt:lpstr>PowerPoint Presentation</vt:lpstr>
      <vt:lpstr>PowerPoint Presentation</vt:lpstr>
      <vt:lpstr>PowerPoint Presentation</vt:lpstr>
      <vt:lpstr>Standards and Practices</vt:lpstr>
      <vt:lpstr>2022 I&amp;O Priorities</vt:lpstr>
      <vt:lpstr>2022 I&amp;O Priorities</vt:lpstr>
      <vt:lpstr>Authors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Infrastructure  &amp; Operations Priorities 2022</dc:title>
  <dc:creator/>
  <cp:lastModifiedBy/>
  <cp:revision>21</cp:revision>
  <dcterms:created xsi:type="dcterms:W3CDTF">2022-03-14T19:21:01Z</dcterms:created>
  <dcterms:modified xsi:type="dcterms:W3CDTF">2022-04-27T20:06:35Z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d24214e-5322-4789-8422-cbe411bc3a74_Enabled">
    <vt:lpwstr>true</vt:lpwstr>
  </property>
  <property fmtid="{D5CDD505-2E9C-101B-9397-08002B2CF9AE}" pid="3" name="MSIP_Label_7d24214e-5322-4789-8422-cbe411bc3a74_SetDate">
    <vt:lpwstr>2022-03-14T19:27:04Z</vt:lpwstr>
  </property>
  <property fmtid="{D5CDD505-2E9C-101B-9397-08002B2CF9AE}" pid="4" name="MSIP_Label_7d24214e-5322-4789-8422-cbe411bc3a74_Method">
    <vt:lpwstr>Privileged</vt:lpwstr>
  </property>
  <property fmtid="{D5CDD505-2E9C-101B-9397-08002B2CF9AE}" pid="5" name="MSIP_Label_7d24214e-5322-4789-8422-cbe411bc3a74_Name">
    <vt:lpwstr>7d24214e-5322-4789-8422-cbe411bc3a74</vt:lpwstr>
  </property>
  <property fmtid="{D5CDD505-2E9C-101B-9397-08002B2CF9AE}" pid="6" name="MSIP_Label_7d24214e-5322-4789-8422-cbe411bc3a74_SiteId">
    <vt:lpwstr>113d1920-a1e0-48cf-a70a-868cbb03f3f6</vt:lpwstr>
  </property>
  <property fmtid="{D5CDD505-2E9C-101B-9397-08002B2CF9AE}" pid="7" name="MSIP_Label_7d24214e-5322-4789-8422-cbe411bc3a74_ActionId">
    <vt:lpwstr>54615fad-a1b6-40a9-8f61-90ec406a2d5a</vt:lpwstr>
  </property>
  <property fmtid="{D5CDD505-2E9C-101B-9397-08002B2CF9AE}" pid="8" name="MSIP_Label_7d24214e-5322-4789-8422-cbe411bc3a74_ContentBits">
    <vt:lpwstr>0</vt:lpwstr>
  </property>
</Properties>
</file>